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8" r:id="rId5"/>
    <p:sldId id="269" r:id="rId6"/>
    <p:sldId id="270" r:id="rId7"/>
    <p:sldId id="271" r:id="rId8"/>
    <p:sldId id="272"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Sheridan" userId="2c9b6b6eeffb9f45" providerId="LiveId" clId="{76D16E89-094F-4C3D-8629-DECC9E47DF12}"/>
    <pc:docChg chg="modSld">
      <pc:chgData name="Mary Sheridan" userId="2c9b6b6eeffb9f45" providerId="LiveId" clId="{76D16E89-094F-4C3D-8629-DECC9E47DF12}" dt="2021-02-21T21:43:37.749" v="179" actId="14100"/>
      <pc:docMkLst>
        <pc:docMk/>
      </pc:docMkLst>
      <pc:sldChg chg="modSp mod">
        <pc:chgData name="Mary Sheridan" userId="2c9b6b6eeffb9f45" providerId="LiveId" clId="{76D16E89-094F-4C3D-8629-DECC9E47DF12}" dt="2021-02-21T21:39:13.341" v="103" actId="20577"/>
        <pc:sldMkLst>
          <pc:docMk/>
          <pc:sldMk cId="655248488" sldId="263"/>
        </pc:sldMkLst>
        <pc:spChg chg="mod">
          <ac:chgData name="Mary Sheridan" userId="2c9b6b6eeffb9f45" providerId="LiveId" clId="{76D16E89-094F-4C3D-8629-DECC9E47DF12}" dt="2021-02-20T20:26:56.051" v="12" actId="20577"/>
          <ac:spMkLst>
            <pc:docMk/>
            <pc:sldMk cId="655248488" sldId="263"/>
            <ac:spMk id="2" creationId="{6526AE16-21E8-4A0E-B34D-F7324EF63E6C}"/>
          </ac:spMkLst>
        </pc:spChg>
        <pc:spChg chg="mod">
          <ac:chgData name="Mary Sheridan" userId="2c9b6b6eeffb9f45" providerId="LiveId" clId="{76D16E89-094F-4C3D-8629-DECC9E47DF12}" dt="2021-02-21T21:39:13.341" v="103" actId="20577"/>
          <ac:spMkLst>
            <pc:docMk/>
            <pc:sldMk cId="655248488" sldId="263"/>
            <ac:spMk id="3" creationId="{494561D4-DA6B-4FD0-AF5E-95595AA99CE8}"/>
          </ac:spMkLst>
        </pc:spChg>
      </pc:sldChg>
      <pc:sldChg chg="modSp mod">
        <pc:chgData name="Mary Sheridan" userId="2c9b6b6eeffb9f45" providerId="LiveId" clId="{76D16E89-094F-4C3D-8629-DECC9E47DF12}" dt="2021-02-21T21:42:04.882" v="175" actId="20577"/>
        <pc:sldMkLst>
          <pc:docMk/>
          <pc:sldMk cId="1167257207" sldId="264"/>
        </pc:sldMkLst>
        <pc:spChg chg="mod">
          <ac:chgData name="Mary Sheridan" userId="2c9b6b6eeffb9f45" providerId="LiveId" clId="{76D16E89-094F-4C3D-8629-DECC9E47DF12}" dt="2021-02-21T21:42:04.882" v="175" actId="20577"/>
          <ac:spMkLst>
            <pc:docMk/>
            <pc:sldMk cId="1167257207" sldId="264"/>
            <ac:spMk id="3" creationId="{EE38D661-7F07-4B10-90D1-537840956F3F}"/>
          </ac:spMkLst>
        </pc:spChg>
      </pc:sldChg>
      <pc:sldChg chg="modSp mod">
        <pc:chgData name="Mary Sheridan" userId="2c9b6b6eeffb9f45" providerId="LiveId" clId="{76D16E89-094F-4C3D-8629-DECC9E47DF12}" dt="2021-02-21T21:42:23.742" v="178" actId="6549"/>
        <pc:sldMkLst>
          <pc:docMk/>
          <pc:sldMk cId="1208455095" sldId="265"/>
        </pc:sldMkLst>
        <pc:spChg chg="mod">
          <ac:chgData name="Mary Sheridan" userId="2c9b6b6eeffb9f45" providerId="LiveId" clId="{76D16E89-094F-4C3D-8629-DECC9E47DF12}" dt="2021-02-21T21:42:23.742" v="178" actId="6549"/>
          <ac:spMkLst>
            <pc:docMk/>
            <pc:sldMk cId="1208455095" sldId="265"/>
            <ac:spMk id="3" creationId="{AC0E62D2-A324-4D4A-8142-47B6CE26B7A8}"/>
          </ac:spMkLst>
        </pc:spChg>
      </pc:sldChg>
      <pc:sldChg chg="modSp mod">
        <pc:chgData name="Mary Sheridan" userId="2c9b6b6eeffb9f45" providerId="LiveId" clId="{76D16E89-094F-4C3D-8629-DECC9E47DF12}" dt="2021-02-21T21:43:37.749" v="179" actId="14100"/>
        <pc:sldMkLst>
          <pc:docMk/>
          <pc:sldMk cId="2406406949" sldId="273"/>
        </pc:sldMkLst>
        <pc:spChg chg="mod">
          <ac:chgData name="Mary Sheridan" userId="2c9b6b6eeffb9f45" providerId="LiveId" clId="{76D16E89-094F-4C3D-8629-DECC9E47DF12}" dt="2021-02-21T21:43:37.749" v="179" actId="14100"/>
          <ac:spMkLst>
            <pc:docMk/>
            <pc:sldMk cId="2406406949" sldId="273"/>
            <ac:spMk id="3" creationId="{ACC0ECF4-0D4F-4EC0-84A8-AA5751058E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1046254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274226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5144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1666348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375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2236239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297557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264496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350247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4A783-6918-4C6D-95B0-584AF07D92D2}"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75566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A4A783-6918-4C6D-95B0-584AF07D92D2}"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151367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A4A783-6918-4C6D-95B0-584AF07D92D2}" type="datetimeFigureOut">
              <a:rPr lang="en-GB" smtClean="0"/>
              <a:t>22/02/2021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375744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A4A783-6918-4C6D-95B0-584AF07D92D2}" type="datetimeFigureOut">
              <a:rPr lang="en-GB" smtClean="0"/>
              <a:t>22/02/2021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3056785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A4A783-6918-4C6D-95B0-584AF07D92D2}" type="datetimeFigureOut">
              <a:rPr lang="en-GB" smtClean="0"/>
              <a:t>22/02/2021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255268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A4A783-6918-4C6D-95B0-584AF07D92D2}"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134056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A4A783-6918-4C6D-95B0-584AF07D92D2}"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668479-325C-48E4-BC12-4BB05AFE16F9}" type="slidenum">
              <a:rPr lang="en-GB" smtClean="0"/>
              <a:t>‹#›</a:t>
            </a:fld>
            <a:endParaRPr lang="en-GB"/>
          </a:p>
        </p:txBody>
      </p:sp>
    </p:spTree>
    <p:extLst>
      <p:ext uri="{BB962C8B-B14F-4D97-AF65-F5344CB8AC3E}">
        <p14:creationId xmlns:p14="http://schemas.microsoft.com/office/powerpoint/2010/main" val="6044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A4A783-6918-4C6D-95B0-584AF07D92D2}" type="datetimeFigureOut">
              <a:rPr lang="en-GB" smtClean="0"/>
              <a:t>22/02/2021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7668479-325C-48E4-BC12-4BB05AFE16F9}" type="slidenum">
              <a:rPr lang="en-GB" smtClean="0"/>
              <a:t>‹#›</a:t>
            </a:fld>
            <a:endParaRPr lang="en-GB"/>
          </a:p>
        </p:txBody>
      </p:sp>
    </p:spTree>
    <p:extLst>
      <p:ext uri="{BB962C8B-B14F-4D97-AF65-F5344CB8AC3E}">
        <p14:creationId xmlns:p14="http://schemas.microsoft.com/office/powerpoint/2010/main" val="1724809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6AE16-21E8-4A0E-B34D-F7324EF63E6C}"/>
              </a:ext>
            </a:extLst>
          </p:cNvPr>
          <p:cNvSpPr>
            <a:spLocks noGrp="1"/>
          </p:cNvSpPr>
          <p:nvPr>
            <p:ph type="title"/>
          </p:nvPr>
        </p:nvSpPr>
        <p:spPr/>
        <p:txBody>
          <a:bodyPr/>
          <a:lstStyle/>
          <a:p>
            <a:r>
              <a:rPr lang="en-GB" dirty="0"/>
              <a:t>NOTE TAKING/CONDENSING INFORMATION FOR REVISION</a:t>
            </a:r>
          </a:p>
        </p:txBody>
      </p:sp>
      <p:sp>
        <p:nvSpPr>
          <p:cNvPr id="3" name="Content Placeholder 2">
            <a:extLst>
              <a:ext uri="{FF2B5EF4-FFF2-40B4-BE49-F238E27FC236}">
                <a16:creationId xmlns:a16="http://schemas.microsoft.com/office/drawing/2014/main" xmlns="" id="{494561D4-DA6B-4FD0-AF5E-95595AA99CE8}"/>
              </a:ext>
            </a:extLst>
          </p:cNvPr>
          <p:cNvSpPr>
            <a:spLocks noGrp="1"/>
          </p:cNvSpPr>
          <p:nvPr>
            <p:ph idx="1"/>
          </p:nvPr>
        </p:nvSpPr>
        <p:spPr/>
        <p:txBody>
          <a:bodyPr/>
          <a:lstStyle/>
          <a:p>
            <a:r>
              <a:rPr lang="en-GB" sz="3600" b="1" u="sng" dirty="0">
                <a:effectLst/>
                <a:latin typeface="Calibri" panose="020F0502020204030204" pitchFamily="34" charset="0"/>
                <a:ea typeface="Times New Roman" panose="02020603050405020304" pitchFamily="18" charset="0"/>
              </a:rPr>
              <a:t>Note Taking</a:t>
            </a:r>
            <a:endParaRPr lang="en-GB" sz="3600" dirty="0">
              <a:effectLst/>
              <a:latin typeface="Times New Roman" panose="02020603050405020304" pitchFamily="18" charset="0"/>
              <a:ea typeface="Times New Roman" panose="02020603050405020304" pitchFamily="18" charset="0"/>
            </a:endParaRPr>
          </a:p>
          <a:p>
            <a:pPr algn="just">
              <a:tabLst>
                <a:tab pos="2219325" algn="l"/>
              </a:tabLst>
            </a:pPr>
            <a:r>
              <a:rPr lang="en-GB" sz="3600" b="1" dirty="0">
                <a:effectLst/>
                <a:latin typeface="Calibri" panose="020F0502020204030204" pitchFamily="34" charset="0"/>
                <a:ea typeface="Times New Roman" panose="02020603050405020304" pitchFamily="18" charset="0"/>
              </a:rPr>
              <a:t>For subjects with a lot of text material e.g., English, History etc, it is very tempting just to read – this should be avoided. </a:t>
            </a:r>
          </a:p>
          <a:p>
            <a:pPr algn="just">
              <a:tabLst>
                <a:tab pos="2219325" algn="l"/>
              </a:tabLst>
            </a:pPr>
            <a:r>
              <a:rPr lang="en-GB" sz="3600" b="1" dirty="0">
                <a:effectLst/>
                <a:latin typeface="Calibri" panose="020F0502020204030204" pitchFamily="34" charset="0"/>
                <a:ea typeface="Times New Roman" panose="02020603050405020304" pitchFamily="18" charset="0"/>
              </a:rPr>
              <a:t>TO BE EFFECTIVE STUDY </a:t>
            </a:r>
            <a:r>
              <a:rPr lang="en-GB" sz="3600" b="1" u="sng" dirty="0">
                <a:effectLst/>
                <a:latin typeface="Calibri" panose="020F0502020204030204" pitchFamily="34" charset="0"/>
                <a:ea typeface="Times New Roman" panose="02020603050405020304" pitchFamily="18" charset="0"/>
              </a:rPr>
              <a:t>MUST</a:t>
            </a:r>
            <a:r>
              <a:rPr lang="en-GB" sz="3600" b="1" dirty="0">
                <a:effectLst/>
                <a:latin typeface="Calibri" panose="020F0502020204030204" pitchFamily="34" charset="0"/>
                <a:ea typeface="Times New Roman" panose="02020603050405020304" pitchFamily="18" charset="0"/>
              </a:rPr>
              <a:t> BE ACTIVE</a:t>
            </a:r>
            <a:endParaRPr lang="en-GB" sz="36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65524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E38D661-7F07-4B10-90D1-537840956F3F}"/>
              </a:ext>
            </a:extLst>
          </p:cNvPr>
          <p:cNvSpPr txBox="1"/>
          <p:nvPr/>
        </p:nvSpPr>
        <p:spPr>
          <a:xfrm>
            <a:off x="887895" y="1033670"/>
            <a:ext cx="8613913" cy="5078313"/>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Making your notes useful. </a:t>
            </a:r>
            <a:r>
              <a:rPr lang="en-GB" sz="3600" dirty="0">
                <a:effectLst/>
                <a:latin typeface="Calibri" panose="020F0502020204030204" pitchFamily="34" charset="0"/>
                <a:ea typeface="Times New Roman" panose="02020603050405020304" pitchFamily="18" charset="0"/>
                <a:cs typeface="Arial" panose="020B0604020202020204" pitchFamily="34" charset="0"/>
              </a:rPr>
              <a:t>The purpose of making summary notes on a topic/section is: 1. To aid your understanding of material</a:t>
            </a:r>
          </a:p>
          <a:p>
            <a:r>
              <a:rPr lang="en-GB" sz="3600" dirty="0">
                <a:latin typeface="Calibri" panose="020F0502020204030204" pitchFamily="34" charset="0"/>
                <a:ea typeface="Times New Roman" panose="02020603050405020304" pitchFamily="18" charset="0"/>
                <a:cs typeface="Arial" panose="020B0604020202020204" pitchFamily="34" charset="0"/>
              </a:rPr>
              <a:t>2. To</a:t>
            </a:r>
            <a:r>
              <a:rPr lang="en-GB" sz="3600" dirty="0">
                <a:effectLst/>
                <a:latin typeface="Calibri" panose="020F0502020204030204" pitchFamily="34" charset="0"/>
                <a:ea typeface="Times New Roman" panose="02020603050405020304" pitchFamily="18" charset="0"/>
                <a:cs typeface="Arial" panose="020B0604020202020204" pitchFamily="34" charset="0"/>
              </a:rPr>
              <a:t> help you distinguish between really important information </a:t>
            </a:r>
            <a:r>
              <a:rPr lang="en-GB" sz="3600" i="1" dirty="0">
                <a:effectLst/>
                <a:latin typeface="Calibri" panose="020F0502020204030204" pitchFamily="34" charset="0"/>
                <a:ea typeface="Times New Roman" panose="02020603050405020304" pitchFamily="18" charset="0"/>
                <a:cs typeface="Arial" panose="020B0604020202020204" pitchFamily="34" charset="0"/>
              </a:rPr>
              <a:t>(depth)</a:t>
            </a:r>
            <a:r>
              <a:rPr lang="en-GB" sz="3600" dirty="0">
                <a:effectLst/>
                <a:latin typeface="Calibri" panose="020F0502020204030204" pitchFamily="34" charset="0"/>
                <a:ea typeface="Times New Roman" panose="02020603050405020304" pitchFamily="18" charset="0"/>
                <a:cs typeface="Arial" panose="020B0604020202020204" pitchFamily="34" charset="0"/>
              </a:rPr>
              <a:t> and what is merely supporting </a:t>
            </a:r>
            <a:r>
              <a:rPr lang="en-GB" sz="3600" i="1" dirty="0">
                <a:effectLst/>
                <a:latin typeface="Calibri" panose="020F0502020204030204" pitchFamily="34" charset="0"/>
                <a:ea typeface="Times New Roman" panose="02020603050405020304" pitchFamily="18" charset="0"/>
                <a:cs typeface="Arial" panose="020B0604020202020204" pitchFamily="34" charset="0"/>
              </a:rPr>
              <a:t>detail</a:t>
            </a:r>
            <a:r>
              <a:rPr lang="en-GB" sz="3600" dirty="0">
                <a:effectLst/>
                <a:latin typeface="Calibri" panose="020F0502020204030204" pitchFamily="34" charset="0"/>
                <a:ea typeface="Times New Roman" panose="02020603050405020304" pitchFamily="18" charset="0"/>
                <a:cs typeface="Arial" panose="020B0604020202020204" pitchFamily="34" charset="0"/>
              </a:rPr>
              <a:t>.</a:t>
            </a:r>
          </a:p>
          <a:p>
            <a:r>
              <a:rPr lang="en-GB" sz="3600" dirty="0">
                <a:latin typeface="Calibri" panose="020F0502020204030204" pitchFamily="34" charset="0"/>
                <a:ea typeface="Times New Roman" panose="02020603050405020304" pitchFamily="18" charset="0"/>
                <a:cs typeface="Arial" panose="020B0604020202020204" pitchFamily="34" charset="0"/>
              </a:rPr>
              <a:t>3. Revision-</a:t>
            </a:r>
            <a:r>
              <a:rPr lang="en-GB" sz="3600" dirty="0">
                <a:effectLst/>
                <a:latin typeface="Calibri" panose="020F0502020204030204" pitchFamily="34" charset="0"/>
                <a:ea typeface="Times New Roman" panose="02020603050405020304" pitchFamily="18" charset="0"/>
                <a:cs typeface="Arial" panose="020B0604020202020204" pitchFamily="34" charset="0"/>
              </a:rPr>
              <a:t> Good summary notes make retrieval of information quicker and easier which helps revision.</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7257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C0E62D2-A324-4D4A-8142-47B6CE26B7A8}"/>
              </a:ext>
            </a:extLst>
          </p:cNvPr>
          <p:cNvSpPr txBox="1"/>
          <p:nvPr/>
        </p:nvSpPr>
        <p:spPr>
          <a:xfrm>
            <a:off x="954157" y="901148"/>
            <a:ext cx="8411817" cy="5632311"/>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Sort out your filing system</a:t>
            </a:r>
            <a:br>
              <a:rPr lang="en-GB" sz="3600" b="1" dirty="0">
                <a:effectLst/>
                <a:latin typeface="Calibri" panose="020F0502020204030204" pitchFamily="34" charset="0"/>
                <a:ea typeface="Times New Roman" panose="02020603050405020304" pitchFamily="18" charset="0"/>
                <a:cs typeface="Arial" panose="020B0604020202020204" pitchFamily="34" charset="0"/>
              </a:rPr>
            </a:br>
            <a:r>
              <a:rPr lang="en-GB" sz="3600" dirty="0">
                <a:effectLst/>
                <a:latin typeface="Calibri" panose="020F0502020204030204" pitchFamily="34" charset="0"/>
                <a:ea typeface="Times New Roman" panose="02020603050405020304" pitchFamily="18" charset="0"/>
                <a:cs typeface="Arial" panose="020B0604020202020204" pitchFamily="34" charset="0"/>
              </a:rPr>
              <a:t>If you have not already done so, get your subject folders and notes organised immediately.</a:t>
            </a:r>
          </a:p>
          <a:p>
            <a:r>
              <a:rPr lang="en-GB" sz="3600" dirty="0">
                <a:effectLst/>
                <a:latin typeface="Calibri" panose="020F0502020204030204" pitchFamily="34" charset="0"/>
                <a:ea typeface="Times New Roman" panose="02020603050405020304" pitchFamily="18" charset="0"/>
                <a:cs typeface="Arial" panose="020B0604020202020204" pitchFamily="34" charset="0"/>
              </a:rPr>
              <a:t> Invest in some ring-binders, dividers, plastic pockets, etc.</a:t>
            </a:r>
          </a:p>
          <a:p>
            <a:r>
              <a:rPr lang="en-GB" sz="3600" dirty="0">
                <a:effectLst/>
                <a:latin typeface="Calibri" panose="020F0502020204030204" pitchFamily="34" charset="0"/>
                <a:ea typeface="Times New Roman" panose="02020603050405020304" pitchFamily="18" charset="0"/>
                <a:cs typeface="Arial" panose="020B0604020202020204" pitchFamily="34" charset="0"/>
              </a:rPr>
              <a:t>Have a separate folder for each subject and then keep a 'current folder' for managing notes in progress.</a:t>
            </a:r>
          </a:p>
          <a:p>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845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FDAC6F4-B132-481C-8C74-08D9B73B89FF}"/>
              </a:ext>
            </a:extLst>
          </p:cNvPr>
          <p:cNvSpPr txBox="1"/>
          <p:nvPr/>
        </p:nvSpPr>
        <p:spPr>
          <a:xfrm>
            <a:off x="689114" y="371061"/>
            <a:ext cx="8464826" cy="6186309"/>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'Less is always more when taking  notes/condensing information'</a:t>
            </a:r>
            <a:br>
              <a:rPr lang="en-GB" sz="3600" b="1" dirty="0">
                <a:effectLst/>
                <a:latin typeface="Calibri" panose="020F0502020204030204" pitchFamily="34" charset="0"/>
                <a:ea typeface="Times New Roman" panose="02020603050405020304" pitchFamily="18" charset="0"/>
                <a:cs typeface="Arial" panose="020B0604020202020204" pitchFamily="34" charset="0"/>
              </a:rPr>
            </a:br>
            <a:r>
              <a:rPr lang="en-GB" sz="3600" dirty="0">
                <a:effectLst/>
                <a:latin typeface="Calibri" panose="020F0502020204030204" pitchFamily="34" charset="0"/>
                <a:ea typeface="Times New Roman" panose="02020603050405020304" pitchFamily="18" charset="0"/>
                <a:cs typeface="Arial" panose="020B0604020202020204" pitchFamily="34" charset="0"/>
              </a:rPr>
              <a:t>When writing notes, remember they should be a summary, not an extensive repetition of what is in the textbook. Do not crowd the page. Stick to main headings and sub-headings. Use abbreviations where appropriate. Try to reduce what you need to know on the topic down to one A4 sheet. Once you have an overview, it is easier to fill out the detail.</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9891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208A2A0-B819-49C5-9AF9-9E0BC0089376}"/>
              </a:ext>
            </a:extLst>
          </p:cNvPr>
          <p:cNvSpPr txBox="1"/>
          <p:nvPr/>
        </p:nvSpPr>
        <p:spPr>
          <a:xfrm>
            <a:off x="954157" y="927653"/>
            <a:ext cx="8199782" cy="5632311"/>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Make your notes visual</a:t>
            </a:r>
            <a:r>
              <a:rPr lang="en-GB" sz="3600" dirty="0">
                <a:effectLst/>
                <a:latin typeface="Calibri" panose="020F0502020204030204" pitchFamily="34" charset="0"/>
                <a:ea typeface="Times New Roman" panose="02020603050405020304" pitchFamily="18" charset="0"/>
                <a:cs typeface="Arial" panose="020B0604020202020204" pitchFamily="34" charset="0"/>
              </a:rPr>
              <a:t/>
            </a:r>
            <a:br>
              <a:rPr lang="en-GB" sz="3600" dirty="0">
                <a:effectLst/>
                <a:latin typeface="Calibri" panose="020F0502020204030204" pitchFamily="34" charset="0"/>
                <a:ea typeface="Times New Roman" panose="02020603050405020304" pitchFamily="18" charset="0"/>
                <a:cs typeface="Arial" panose="020B0604020202020204" pitchFamily="34" charset="0"/>
              </a:rPr>
            </a:br>
            <a:r>
              <a:rPr lang="en-GB" sz="3600" dirty="0">
                <a:effectLst/>
                <a:latin typeface="Calibri" panose="020F0502020204030204" pitchFamily="34" charset="0"/>
                <a:ea typeface="Times New Roman" panose="02020603050405020304" pitchFamily="18" charset="0"/>
                <a:cs typeface="Arial" panose="020B0604020202020204" pitchFamily="34" charset="0"/>
              </a:rPr>
              <a:t>Ensure your notes have a memorable appearance so that you can recall them easily. Use illustrations, diagrams, graphs, colours, and boxes ('a picture is worth a thousand words'). Arrange the material in a logical hierarchy (title, sub-point, explanation, example). Ideally, you should be able to close your eyes in an exam and visualise a particular page of notes.</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5586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5ACA21C-0051-45AB-B083-1CCD26D33D0F}"/>
              </a:ext>
            </a:extLst>
          </p:cNvPr>
          <p:cNvSpPr txBox="1"/>
          <p:nvPr/>
        </p:nvSpPr>
        <p:spPr>
          <a:xfrm>
            <a:off x="702366" y="622853"/>
            <a:ext cx="8451574" cy="5632311"/>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Beware of transcribing and highlighting!</a:t>
            </a:r>
            <a:r>
              <a:rPr lang="en-GB" sz="3600" dirty="0">
                <a:effectLst/>
                <a:latin typeface="Calibri" panose="020F0502020204030204" pitchFamily="34" charset="0"/>
                <a:ea typeface="Times New Roman" panose="02020603050405020304" pitchFamily="18" charset="0"/>
                <a:cs typeface="Arial" panose="020B0604020202020204" pitchFamily="34" charset="0"/>
              </a:rPr>
              <a:t/>
            </a:r>
            <a:br>
              <a:rPr lang="en-GB" sz="3600" dirty="0">
                <a:effectLst/>
                <a:latin typeface="Calibri" panose="020F0502020204030204" pitchFamily="34" charset="0"/>
                <a:ea typeface="Times New Roman" panose="02020603050405020304" pitchFamily="18" charset="0"/>
                <a:cs typeface="Arial" panose="020B0604020202020204" pitchFamily="34" charset="0"/>
              </a:rPr>
            </a:br>
            <a:r>
              <a:rPr lang="en-GB" sz="3600" dirty="0">
                <a:effectLst/>
                <a:latin typeface="Calibri" panose="020F0502020204030204" pitchFamily="34" charset="0"/>
                <a:ea typeface="Times New Roman" panose="02020603050405020304" pitchFamily="18" charset="0"/>
                <a:cs typeface="Arial" panose="020B0604020202020204" pitchFamily="34" charset="0"/>
              </a:rPr>
              <a:t>Re-writing the text from the book into your notes does not ensure retention. Put things in your own words and devise your own examples –makes the material more meaningful. Only use the highlighter pen </a:t>
            </a:r>
            <a:r>
              <a:rPr lang="en-GB" sz="3600" b="1" dirty="0">
                <a:effectLst/>
                <a:latin typeface="Calibri" panose="020F0502020204030204" pitchFamily="34" charset="0"/>
                <a:ea typeface="Times New Roman" panose="02020603050405020304" pitchFamily="18" charset="0"/>
                <a:cs typeface="Arial" panose="020B0604020202020204" pitchFamily="34" charset="0"/>
              </a:rPr>
              <a:t>AFTER</a:t>
            </a:r>
            <a:r>
              <a:rPr lang="en-GB" sz="3600" dirty="0">
                <a:effectLst/>
                <a:latin typeface="Calibri" panose="020F0502020204030204" pitchFamily="34" charset="0"/>
                <a:ea typeface="Times New Roman" panose="02020603050405020304" pitchFamily="18" charset="0"/>
                <a:cs typeface="Arial" panose="020B0604020202020204" pitchFamily="34" charset="0"/>
              </a:rPr>
              <a:t> you have previewed and questioned a text. This helps  you identify the most important material and avoids creating fluorescent textbook!</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356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87D2987-4738-4D39-B2D9-7255E8B93991}"/>
              </a:ext>
            </a:extLst>
          </p:cNvPr>
          <p:cNvSpPr txBox="1"/>
          <p:nvPr/>
        </p:nvSpPr>
        <p:spPr>
          <a:xfrm>
            <a:off x="1311965" y="1444487"/>
            <a:ext cx="7841974" cy="4247317"/>
          </a:xfrm>
          <a:prstGeom prst="rect">
            <a:avLst/>
          </a:prstGeom>
          <a:noFill/>
        </p:spPr>
        <p:txBody>
          <a:bodyPr wrap="square">
            <a:spAutoFit/>
          </a:bodyPr>
          <a:lstStyle/>
          <a:p>
            <a:r>
              <a:rPr lang="en-GB" sz="3600" b="1" dirty="0">
                <a:effectLst/>
                <a:latin typeface="Calibri" panose="020F0502020204030204" pitchFamily="34" charset="0"/>
                <a:ea typeface="Times New Roman" panose="02020603050405020304" pitchFamily="18" charset="0"/>
                <a:cs typeface="Arial" panose="020B0604020202020204" pitchFamily="34" charset="0"/>
              </a:rPr>
              <a:t>'Save' your notes carefully</a:t>
            </a:r>
            <a:br>
              <a:rPr lang="en-GB" sz="3600" b="1" dirty="0">
                <a:effectLst/>
                <a:latin typeface="Calibri" panose="020F0502020204030204" pitchFamily="34" charset="0"/>
                <a:ea typeface="Times New Roman" panose="02020603050405020304" pitchFamily="18" charset="0"/>
                <a:cs typeface="Arial" panose="020B0604020202020204" pitchFamily="34" charset="0"/>
              </a:rPr>
            </a:br>
            <a:r>
              <a:rPr lang="en-GB" sz="3600" dirty="0">
                <a:effectLst/>
                <a:latin typeface="Calibri" panose="020F0502020204030204" pitchFamily="34" charset="0"/>
                <a:ea typeface="Times New Roman" panose="02020603050405020304" pitchFamily="18" charset="0"/>
                <a:cs typeface="Arial" panose="020B0604020202020204" pitchFamily="34" charset="0"/>
              </a:rPr>
              <a:t>Think - where does this material best fit (subject, section, topic, sub-topic, etc.)? In this way, you will ensure that it is efficiently processed and easily retrieved both physically (during revision) and mentally (when you need it in an exam).</a:t>
            </a:r>
            <a:r>
              <a:rPr lang="en-GB" sz="1800" dirty="0">
                <a:effectLst/>
                <a:latin typeface="Calibri" panose="020F0502020204030204" pitchFamily="34" charset="0"/>
                <a:ea typeface="Times New Roman" panose="02020603050405020304" pitchFamily="18" charset="0"/>
                <a:cs typeface="Arial" panose="020B0604020202020204" pitchFamily="34" charset="0"/>
              </a:rPr>
              <a:t/>
            </a:r>
            <a:br>
              <a:rPr lang="en-GB" sz="1800" dirty="0">
                <a:effectLst/>
                <a:latin typeface="Calibri" panose="020F0502020204030204" pitchFamily="34" charset="0"/>
                <a:ea typeface="Times New Roman" panose="02020603050405020304" pitchFamily="18" charset="0"/>
                <a:cs typeface="Arial" panose="020B0604020202020204" pitchFamily="34" charset="0"/>
              </a:rPr>
            </a:br>
            <a:endParaRPr lang="en-GB" dirty="0"/>
          </a:p>
        </p:txBody>
      </p:sp>
    </p:spTree>
    <p:extLst>
      <p:ext uri="{BB962C8B-B14F-4D97-AF65-F5344CB8AC3E}">
        <p14:creationId xmlns:p14="http://schemas.microsoft.com/office/powerpoint/2010/main" val="9284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37DF74C-E5CC-4804-8DDC-55EC3D4314FF}"/>
              </a:ext>
            </a:extLst>
          </p:cNvPr>
          <p:cNvSpPr txBox="1"/>
          <p:nvPr/>
        </p:nvSpPr>
        <p:spPr>
          <a:xfrm>
            <a:off x="490330" y="0"/>
            <a:ext cx="8663609" cy="5632311"/>
          </a:xfrm>
          <a:prstGeom prst="rect">
            <a:avLst/>
          </a:prstGeom>
          <a:noFill/>
        </p:spPr>
        <p:txBody>
          <a:bodyPr wrap="square">
            <a:spAutoFit/>
          </a:bodyPr>
          <a:lstStyle/>
          <a:p>
            <a:r>
              <a:rPr lang="en-GB" sz="3600" dirty="0">
                <a:effectLst/>
                <a:latin typeface="Calibri" panose="020F0502020204030204" pitchFamily="34" charset="0"/>
                <a:ea typeface="Times New Roman" panose="02020603050405020304" pitchFamily="18" charset="0"/>
              </a:rPr>
              <a:t>To achieve quality and productive study is to make short, concise, handwritten notes in parallel with what is being read. (Not transcribing). </a:t>
            </a:r>
            <a:endParaRPr lang="en-GB" sz="3600" dirty="0">
              <a:effectLst/>
              <a:latin typeface="Times New Roman" panose="02020603050405020304" pitchFamily="18" charset="0"/>
              <a:ea typeface="Times New Roman" panose="02020603050405020304" pitchFamily="18" charset="0"/>
            </a:endParaRPr>
          </a:p>
          <a:p>
            <a:pPr algn="just"/>
            <a:r>
              <a:rPr lang="en-GB" sz="3600" dirty="0">
                <a:effectLst/>
                <a:latin typeface="Calibri" panose="020F0502020204030204" pitchFamily="34" charset="0"/>
                <a:ea typeface="Times New Roman" panose="02020603050405020304" pitchFamily="18" charset="0"/>
              </a:rPr>
              <a:t> These notes can be words or phrases preferably not long and not full sentences, resulting in one page of text being condensed down to about 10 to 15 lines. This helps the student to process the information which does not happen if s/he only reads</a:t>
            </a:r>
            <a:r>
              <a:rPr lang="en-GB" sz="1800" dirty="0">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498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CC0ECF4-0D4F-4EC0-84A8-AA5751058E5D}"/>
              </a:ext>
            </a:extLst>
          </p:cNvPr>
          <p:cNvSpPr txBox="1"/>
          <p:nvPr/>
        </p:nvSpPr>
        <p:spPr>
          <a:xfrm>
            <a:off x="874643" y="848139"/>
            <a:ext cx="8279296" cy="5078313"/>
          </a:xfrm>
          <a:prstGeom prst="rect">
            <a:avLst/>
          </a:prstGeom>
          <a:noFill/>
        </p:spPr>
        <p:txBody>
          <a:bodyPr wrap="square">
            <a:spAutoFit/>
          </a:bodyPr>
          <a:lstStyle/>
          <a:p>
            <a:pPr algn="just">
              <a:tabLst>
                <a:tab pos="2219325" algn="l"/>
              </a:tabLst>
            </a:pPr>
            <a:r>
              <a:rPr lang="en-GB" sz="3600" dirty="0">
                <a:effectLst/>
                <a:latin typeface="Calibri" panose="020F0502020204030204" pitchFamily="34" charset="0"/>
                <a:ea typeface="Times New Roman" panose="02020603050405020304" pitchFamily="18" charset="0"/>
              </a:rPr>
              <a:t>This system is effective for subjects like History, Geography, English, Business, and Science. The technique of making shorthand notes can also apply to languages (Irish, French, and German). </a:t>
            </a:r>
          </a:p>
          <a:p>
            <a:pPr algn="just">
              <a:tabLst>
                <a:tab pos="2219325" algn="l"/>
              </a:tabLst>
            </a:pPr>
            <a:r>
              <a:rPr lang="en-GB" sz="3600" dirty="0">
                <a:effectLst/>
                <a:latin typeface="Calibri" panose="020F0502020204030204" pitchFamily="34" charset="0"/>
                <a:ea typeface="Times New Roman" panose="02020603050405020304" pitchFamily="18" charset="0"/>
              </a:rPr>
              <a:t>See </a:t>
            </a:r>
            <a:r>
              <a:rPr lang="en-GB" sz="3600" b="1" i="0" dirty="0">
                <a:solidFill>
                  <a:srgbClr val="292929"/>
                </a:solidFill>
                <a:effectLst/>
                <a:latin typeface="charter"/>
              </a:rPr>
              <a:t>“Cornell Note Taking” </a:t>
            </a:r>
            <a:r>
              <a:rPr lang="en-GB" sz="3600" i="0" dirty="0">
                <a:solidFill>
                  <a:srgbClr val="292929"/>
                </a:solidFill>
                <a:effectLst/>
                <a:latin typeface="charter"/>
              </a:rPr>
              <a:t>a s</a:t>
            </a:r>
            <a:r>
              <a:rPr lang="en-GB" sz="3600" b="0" i="0" dirty="0">
                <a:solidFill>
                  <a:srgbClr val="292929"/>
                </a:solidFill>
                <a:effectLst/>
                <a:latin typeface="charter"/>
              </a:rPr>
              <a:t>ystem for taking, organizing and reviewing notes devised by Prof. Walter </a:t>
            </a:r>
            <a:r>
              <a:rPr lang="en-GB" sz="3600" b="0" i="0" dirty="0" err="1">
                <a:solidFill>
                  <a:srgbClr val="292929"/>
                </a:solidFill>
                <a:effectLst/>
                <a:latin typeface="charter"/>
              </a:rPr>
              <a:t>Pauk</a:t>
            </a:r>
            <a:r>
              <a:rPr lang="en-GB" sz="3600" b="0" i="0" dirty="0">
                <a:solidFill>
                  <a:srgbClr val="292929"/>
                </a:solidFill>
                <a:effectLst/>
                <a:latin typeface="charter"/>
              </a:rPr>
              <a:t> of Cornell University.</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64069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221</Words>
  <Application>Microsoft Office PowerPoint</Application>
  <PresentationFormat>Custom</PresentationFormat>
  <Paragraphs>18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Facet</vt:lpstr>
      <vt:lpstr>NOTE TAKING/CONDENSING INFORMATION FOR REVISION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TAKING/CONDENSING INFORMATION</dc:title>
  <dc:creator>Mary Sheridan</dc:creator>
  <cp:lastModifiedBy>Windows User</cp:lastModifiedBy>
  <cp:revision>2</cp:revision>
  <dcterms:created xsi:type="dcterms:W3CDTF">2021-02-20T20:09:22Z</dcterms:created>
  <dcterms:modified xsi:type="dcterms:W3CDTF">2021-02-22T09:45:36Z</dcterms:modified>
</cp:coreProperties>
</file>